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95" r:id="rId1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87" Type="http://schemas.openxmlformats.org/officeDocument/2006/relationships/slide" Target="slides/slide7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65.xml"/></Relationships>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64C37DD-A527-AFC7-CB7B-575543EBE8A8}"/>
              </a:ext>
            </a:extLst>
          </p:cNvPr>
          <p:cNvSpPr>
            <a:spLocks noGrp="1" noChangeArrowheads="1"/>
          </p:cNvSpPr>
          <p:nvPr>
            <p:ph type="title"/>
          </p:nvPr>
        </p:nvSpPr>
        <p:spPr>
          <a:xfrm>
            <a:off x="457200" y="0"/>
          </a:xfrm>
        </p:spPr>
        <p:txBody>
          <a:bodyPr/>
          <a:lstStyle/>
          <a:p>
            <a:r>
              <a:rPr lang="en-GB" altLang="zh-CN">
                <a:ea typeface="宋体" panose="02010600030101010101" pitchFamily="2" charset="-122"/>
              </a:rPr>
              <a:t>Landuse/landcover change</a:t>
            </a:r>
          </a:p>
        </p:txBody>
      </p:sp>
      <p:sp>
        <p:nvSpPr>
          <p:cNvPr id="4099" name="Rectangle 3">
            <a:extLst>
              <a:ext uri="{FF2B5EF4-FFF2-40B4-BE49-F238E27FC236}">
                <a16:creationId xmlns:a16="http://schemas.microsoft.com/office/drawing/2014/main" id="{D7B35F37-B9BD-E2E3-81C6-6D845E76B132}"/>
              </a:ext>
            </a:extLst>
          </p:cNvPr>
          <p:cNvSpPr>
            <a:spLocks noGrp="1" noChangeArrowheads="1"/>
          </p:cNvSpPr>
          <p:nvPr>
            <p:ph type="body" idx="1"/>
          </p:nvPr>
        </p:nvSpPr>
        <p:spPr/>
        <p:txBody>
          <a:bodyPr/>
          <a:lstStyle/>
          <a:p>
            <a:pPr>
              <a:lnSpc>
                <a:spcPct val="90000"/>
              </a:lnSpc>
            </a:pPr>
            <a:r>
              <a:rPr lang="en-GB" altLang="zh-CN">
                <a:ea typeface="宋体" panose="02010600030101010101" pitchFamily="2" charset="-122"/>
              </a:rPr>
              <a:t>Need for cross-chapter and cross-WG coordination to ensure that</a:t>
            </a:r>
          </a:p>
          <a:p>
            <a:pPr lvl="1">
              <a:lnSpc>
                <a:spcPct val="90000"/>
              </a:lnSpc>
            </a:pPr>
            <a:r>
              <a:rPr lang="en-GB" altLang="zh-CN">
                <a:ea typeface="宋体" panose="02010600030101010101" pitchFamily="2" charset="-122"/>
              </a:rPr>
              <a:t>Range of uncertainty in future LULC change is adequately specified</a:t>
            </a:r>
          </a:p>
          <a:p>
            <a:pPr lvl="2">
              <a:lnSpc>
                <a:spcPct val="90000"/>
              </a:lnSpc>
            </a:pPr>
            <a:r>
              <a:rPr lang="en-GB" altLang="zh-CN">
                <a:ea typeface="宋体" panose="02010600030101010101" pitchFamily="2" charset="-122"/>
              </a:rPr>
              <a:t>Suggest a fast-track synthesis and publishing exercise </a:t>
            </a:r>
          </a:p>
          <a:p>
            <a:pPr lvl="1">
              <a:lnSpc>
                <a:spcPct val="90000"/>
              </a:lnSpc>
            </a:pPr>
            <a:r>
              <a:rPr lang="en-GB" altLang="zh-CN">
                <a:ea typeface="宋体" panose="02010600030101010101" pitchFamily="2" charset="-122"/>
              </a:rPr>
              <a:t>Selection of ‘reference scenarios’ of LULC change for comparative purposes</a:t>
            </a:r>
          </a:p>
          <a:p>
            <a:pPr lvl="2">
              <a:lnSpc>
                <a:spcPct val="90000"/>
              </a:lnSpc>
            </a:pPr>
            <a:r>
              <a:rPr lang="en-GB" altLang="zh-CN">
                <a:ea typeface="宋体" panose="02010600030101010101" pitchFamily="2" charset="-122"/>
              </a:rPr>
              <a:t>Suggest interaction with the RCP/SSP gang to specify this</a:t>
            </a:r>
          </a:p>
          <a:p>
            <a:pPr>
              <a:lnSpc>
                <a:spcPct val="90000"/>
              </a:lnSpc>
            </a:pPr>
            <a:endParaRPr lang="en-GB" altLang="zh-CN">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